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450" r:id="rId3"/>
    <p:sldId id="451" r:id="rId4"/>
    <p:sldId id="452" r:id="rId5"/>
    <p:sldId id="453" r:id="rId6"/>
    <p:sldId id="454" r:id="rId7"/>
    <p:sldId id="455" r:id="rId8"/>
    <p:sldId id="448" r:id="rId9"/>
    <p:sldId id="456" r:id="rId10"/>
    <p:sldId id="449" r:id="rId11"/>
    <p:sldId id="457" r:id="rId12"/>
    <p:sldId id="458" r:id="rId13"/>
    <p:sldId id="459" r:id="rId14"/>
    <p:sldId id="460" r:id="rId15"/>
    <p:sldId id="461" r:id="rId16"/>
    <p:sldId id="462" r:id="rId17"/>
    <p:sldId id="463" r:id="rId18"/>
    <p:sldId id="464" r:id="rId19"/>
    <p:sldId id="465" r:id="rId20"/>
    <p:sldId id="466" r:id="rId21"/>
    <p:sldId id="467" r:id="rId22"/>
    <p:sldId id="468" r:id="rId23"/>
    <p:sldId id="471" r:id="rId24"/>
    <p:sldId id="470" r:id="rId25"/>
    <p:sldId id="469" r:id="rId26"/>
    <p:sldId id="367" r:id="rId27"/>
    <p:sldId id="428" r:id="rId28"/>
    <p:sldId id="429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C2F1BD-6951-BB4E-999E-1A3C896B33A1}">
          <p14:sldIdLst>
            <p14:sldId id="256"/>
            <p14:sldId id="450"/>
            <p14:sldId id="451"/>
            <p14:sldId id="452"/>
            <p14:sldId id="453"/>
            <p14:sldId id="454"/>
            <p14:sldId id="455"/>
            <p14:sldId id="448"/>
            <p14:sldId id="456"/>
            <p14:sldId id="449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7"/>
            <p14:sldId id="468"/>
            <p14:sldId id="471"/>
            <p14:sldId id="470"/>
            <p14:sldId id="469"/>
            <p14:sldId id="367"/>
            <p14:sldId id="428"/>
            <p14:sldId id="429"/>
          </p14:sldIdLst>
        </p14:section>
        <p14:section name="Untitled Section" id="{E95DD4B7-C620-3B47-BD4C-68460915B0CF}">
          <p14:sldIdLst/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a-Maria Piso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117E"/>
    <a:srgbClr val="4DE6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 autoAdjust="0"/>
    <p:restoredTop sz="93433" autoAdjust="0"/>
  </p:normalViewPr>
  <p:slideViewPr>
    <p:cSldViewPr snapToGrid="0" snapToObjects="1">
      <p:cViewPr>
        <p:scale>
          <a:sx n="81" d="100"/>
          <a:sy n="81" d="100"/>
        </p:scale>
        <p:origin x="-1344" y="-2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commentAuthors" Target="commentAuthors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7B48D-A559-6F41-A85D-9198382D8E74}" type="datetime1">
              <a:rPr lang="en-US" smtClean="0"/>
              <a:t>4/24/16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EF503E-FB01-774D-B215-308DA8CA02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588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jpg>
</file>

<file path=ppt/media/image13.jpeg>
</file>

<file path=ppt/media/image14.jpeg>
</file>

<file path=ppt/media/image15.jpeg>
</file>

<file path=ppt/media/image17.png>
</file>

<file path=ppt/media/image18.png>
</file>

<file path=ppt/media/image1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269D8-8511-224D-9EC2-608B032B74D9}" type="datetime1">
              <a:rPr lang="en-US" smtClean="0"/>
              <a:t>4/24/16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B4712D-D2CB-8747-9EC4-89869EAAB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971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43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MAYBE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2707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Cite </a:t>
            </a:r>
            <a:r>
              <a:rPr lang="en-US" dirty="0" err="1" smtClean="0"/>
              <a:t>TWHya</a:t>
            </a:r>
            <a:r>
              <a:rPr lang="en-US" dirty="0" smtClean="0"/>
              <a:t> paper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90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C/O plot</a:t>
            </a:r>
            <a:r>
              <a:rPr lang="en-US" baseline="0" dirty="0" smtClean="0"/>
              <a:t> again with arrows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64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2.emf"/><Relationship Id="rId5" Type="http://schemas.openxmlformats.org/officeDocument/2006/relationships/image" Target="../media/image13.jpeg"/><Relationship Id="rId6" Type="http://schemas.microsoft.com/office/2007/relationships/hdphoto" Target="../media/hdphoto1.wdp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12.emf"/><Relationship Id="rId5" Type="http://schemas.openxmlformats.org/officeDocument/2006/relationships/image" Target="../media/image13.jpeg"/><Relationship Id="rId6" Type="http://schemas.microsoft.com/office/2007/relationships/hdphoto" Target="../media/hdphoto1.wdp"/><Relationship Id="rId7" Type="http://schemas.openxmlformats.org/officeDocument/2006/relationships/image" Target="../media/image14.jpeg"/><Relationship Id="rId8" Type="http://schemas.microsoft.com/office/2007/relationships/hdphoto" Target="../media/hdphoto2.wdp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image" Target="../media/image12.emf"/><Relationship Id="rId5" Type="http://schemas.openxmlformats.org/officeDocument/2006/relationships/image" Target="../media/image13.jpeg"/><Relationship Id="rId6" Type="http://schemas.microsoft.com/office/2007/relationships/hdphoto" Target="../media/hdphoto1.wdp"/><Relationship Id="rId7" Type="http://schemas.openxmlformats.org/officeDocument/2006/relationships/image" Target="../media/image14.jpeg"/><Relationship Id="rId8" Type="http://schemas.microsoft.com/office/2007/relationships/hdphoto" Target="../media/hdphoto2.wdp"/><Relationship Id="rId9" Type="http://schemas.openxmlformats.org/officeDocument/2006/relationships/image" Target="../media/image15.jpeg"/><Relationship Id="rId10" Type="http://schemas.microsoft.com/office/2007/relationships/hdphoto" Target="../media/hdphoto3.wdp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9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861" y="540975"/>
            <a:ext cx="8201563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Origins of Gas Giant Compositions: The Role of Disk Location and Dynamics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5165" y="2774169"/>
            <a:ext cx="8908835" cy="1476329"/>
          </a:xfrm>
        </p:spPr>
        <p:txBody>
          <a:bodyPr>
            <a:normAutofit/>
          </a:bodyPr>
          <a:lstStyle/>
          <a:p>
            <a:r>
              <a:rPr lang="en-US" sz="3400" dirty="0" smtClean="0"/>
              <a:t>Ana-Maria Piso </a:t>
            </a:r>
          </a:p>
          <a:p>
            <a:endParaRPr lang="en-US" sz="30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2106705" y="4739521"/>
            <a:ext cx="51924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Thesis Defense: April 27th, 2016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83842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534"/>
    </mc:Choice>
    <mc:Fallback xmlns="">
      <p:transition xmlns:p14="http://schemas.microsoft.com/office/powerpoint/2010/main" spd="slow" advTm="7953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FFFF00"/>
                </a:solidFill>
              </a:rPr>
              <a:t>desorption distance </a:t>
            </a:r>
            <a:r>
              <a:rPr lang="en-US" dirty="0" smtClean="0"/>
              <a:t>for </a:t>
            </a:r>
            <a:r>
              <a:rPr lang="en-US" dirty="0" smtClean="0">
                <a:solidFill>
                  <a:srgbClr val="FFFF00"/>
                </a:solidFill>
              </a:rPr>
              <a:t>transition disks</a:t>
            </a:r>
            <a:r>
              <a:rPr lang="en-US" dirty="0" smtClean="0"/>
              <a:t> agrees with </a:t>
            </a:r>
            <a:r>
              <a:rPr lang="en-US" dirty="0" smtClean="0">
                <a:solidFill>
                  <a:srgbClr val="FFFF00"/>
                </a:solidFill>
              </a:rPr>
              <a:t>observations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4" name="Picture 3" descr="desorption_distance_transition_disk_100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422" y="1761066"/>
            <a:ext cx="6033911" cy="4525434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5144100" y="2297619"/>
            <a:ext cx="0" cy="3024675"/>
          </a:xfrm>
          <a:prstGeom prst="line">
            <a:avLst/>
          </a:prstGeom>
          <a:ln w="12700">
            <a:solidFill>
              <a:schemeClr val="bg1">
                <a:lumMod val="75000"/>
                <a:lumOff val="25000"/>
              </a:schemeClr>
            </a:solidFill>
            <a:prstDash val="sysDash"/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38416" y="6013301"/>
            <a:ext cx="3269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Oberg, </a:t>
            </a:r>
            <a:r>
              <a:rPr lang="en-US" sz="1400" dirty="0" err="1" smtClean="0">
                <a:solidFill>
                  <a:schemeClr val="bg1"/>
                </a:solidFill>
              </a:rPr>
              <a:t>Birnstiel</a:t>
            </a:r>
            <a:r>
              <a:rPr lang="en-US" sz="1400" dirty="0" smtClean="0">
                <a:solidFill>
                  <a:schemeClr val="bg1"/>
                </a:solidFill>
              </a:rPr>
              <a:t>, Murray-Clay  (2015)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815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304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N/O </a:t>
            </a:r>
            <a:r>
              <a:rPr lang="en-US" dirty="0" smtClean="0"/>
              <a:t>ratios </a:t>
            </a:r>
            <a:r>
              <a:rPr lang="en-US" dirty="0" smtClean="0">
                <a:solidFill>
                  <a:srgbClr val="FFFF00"/>
                </a:solidFill>
              </a:rPr>
              <a:t>more enhanced </a:t>
            </a:r>
            <a:r>
              <a:rPr lang="en-US" dirty="0" smtClean="0"/>
              <a:t>than </a:t>
            </a:r>
            <a:r>
              <a:rPr lang="en-US" dirty="0" smtClean="0">
                <a:solidFill>
                  <a:srgbClr val="FFFF00"/>
                </a:solidFill>
              </a:rPr>
              <a:t>C/O</a:t>
            </a:r>
            <a:r>
              <a:rPr lang="en-US" dirty="0" smtClean="0"/>
              <a:t> ratios</a:t>
            </a:r>
            <a:endParaRPr lang="en-US" dirty="0"/>
          </a:p>
        </p:txBody>
      </p:sp>
      <p:pic>
        <p:nvPicPr>
          <p:cNvPr id="4" name="Picture 3" descr="CN_nor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710" y="1525718"/>
            <a:ext cx="7417551" cy="52025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62248" y="6399812"/>
            <a:ext cx="3430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Piso, </a:t>
            </a:r>
            <a:r>
              <a:rPr lang="en-US" sz="1400" dirty="0" err="1">
                <a:solidFill>
                  <a:schemeClr val="bg1"/>
                </a:solidFill>
              </a:rPr>
              <a:t>Pegues</a:t>
            </a:r>
            <a:r>
              <a:rPr lang="en-US" sz="1400" dirty="0">
                <a:solidFill>
                  <a:schemeClr val="bg1"/>
                </a:solidFill>
              </a:rPr>
              <a:t>, Oberg (</a:t>
            </a:r>
            <a:r>
              <a:rPr lang="en-US" sz="1400" dirty="0" smtClean="0">
                <a:solidFill>
                  <a:schemeClr val="bg1"/>
                </a:solidFill>
              </a:rPr>
              <a:t>2016)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574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7958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C/N/O Model Extensions and Preliminary Results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430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-139181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GOAL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3" name="Picture 2" descr="C_O_ratio_passive_active_disk_many_colorbar_complete_new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54" y="1003819"/>
            <a:ext cx="5301372" cy="53013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47844" y="5984745"/>
            <a:ext cx="3412074" cy="551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Oberg, </a:t>
            </a:r>
            <a:r>
              <a:rPr lang="en-US" sz="1400" dirty="0" err="1" smtClean="0">
                <a:solidFill>
                  <a:schemeClr val="bg1"/>
                </a:solidFill>
              </a:rPr>
              <a:t>Birnstiel</a:t>
            </a:r>
            <a:r>
              <a:rPr lang="en-US" sz="1400" dirty="0" smtClean="0">
                <a:solidFill>
                  <a:schemeClr val="bg1"/>
                </a:solidFill>
              </a:rPr>
              <a:t>, Murray-Clay (2015) (2015)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5471226" y="1003819"/>
            <a:ext cx="3541036" cy="5301372"/>
          </a:xfrm>
        </p:spPr>
        <p:txBody>
          <a:bodyPr>
            <a:normAutofit fontScale="92500" lnSpcReduction="20000"/>
          </a:bodyPr>
          <a:lstStyle/>
          <a:p>
            <a:pPr marL="342900" lvl="1" indent="-342900">
              <a:buFont typeface="Arial" pitchFamily="34" charset="0"/>
              <a:buChar char="•"/>
            </a:pPr>
            <a:r>
              <a:rPr lang="en-US" sz="3400" dirty="0">
                <a:solidFill>
                  <a:srgbClr val="FFFFFF"/>
                </a:solidFill>
              </a:rPr>
              <a:t>Calculate </a:t>
            </a:r>
            <a:r>
              <a:rPr lang="en-US" sz="3400" dirty="0">
                <a:solidFill>
                  <a:srgbClr val="FFFF00"/>
                </a:solidFill>
              </a:rPr>
              <a:t>C/N/O ratios self-consistently</a:t>
            </a:r>
            <a:r>
              <a:rPr lang="en-US" sz="3400" dirty="0">
                <a:solidFill>
                  <a:srgbClr val="FFFFFF"/>
                </a:solidFill>
              </a:rPr>
              <a:t> in </a:t>
            </a:r>
            <a:r>
              <a:rPr lang="en-US" sz="3400" dirty="0">
                <a:solidFill>
                  <a:srgbClr val="FFFF00"/>
                </a:solidFill>
              </a:rPr>
              <a:t>active disks </a:t>
            </a:r>
            <a:r>
              <a:rPr lang="en-US" sz="3400" dirty="0">
                <a:solidFill>
                  <a:srgbClr val="FFFFFF"/>
                </a:solidFill>
              </a:rPr>
              <a:t>=&gt; include </a:t>
            </a:r>
            <a:r>
              <a:rPr lang="en-US" sz="3400" dirty="0">
                <a:solidFill>
                  <a:srgbClr val="FFFF00"/>
                </a:solidFill>
              </a:rPr>
              <a:t>time </a:t>
            </a:r>
            <a:r>
              <a:rPr lang="en-US" sz="3400" dirty="0" smtClean="0">
                <a:solidFill>
                  <a:srgbClr val="FFFF00"/>
                </a:solidFill>
              </a:rPr>
              <a:t>dependence</a:t>
            </a:r>
          </a:p>
          <a:p>
            <a:pPr marL="342900" lvl="1" indent="-342900">
              <a:buFont typeface="Arial" pitchFamily="34" charset="0"/>
              <a:buChar char="•"/>
            </a:pPr>
            <a:endParaRPr lang="en-US" sz="3400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Explore how </a:t>
            </a:r>
            <a:r>
              <a:rPr lang="en-US" dirty="0">
                <a:solidFill>
                  <a:srgbClr val="FFFF00"/>
                </a:solidFill>
              </a:rPr>
              <a:t>diffusion</a:t>
            </a:r>
            <a:r>
              <a:rPr lang="en-US" dirty="0">
                <a:solidFill>
                  <a:srgbClr val="FFFFFF"/>
                </a:solidFill>
              </a:rPr>
              <a:t> across the snowlines affects the </a:t>
            </a:r>
            <a:r>
              <a:rPr lang="en-US" dirty="0">
                <a:solidFill>
                  <a:srgbClr val="FFFF00"/>
                </a:solidFill>
              </a:rPr>
              <a:t>snowline locations </a:t>
            </a:r>
            <a:r>
              <a:rPr lang="en-US" dirty="0">
                <a:solidFill>
                  <a:srgbClr val="FFFFFF"/>
                </a:solidFill>
              </a:rPr>
              <a:t>and the </a:t>
            </a:r>
            <a:r>
              <a:rPr lang="en-US" dirty="0">
                <a:solidFill>
                  <a:srgbClr val="FFFF00"/>
                </a:solidFill>
              </a:rPr>
              <a:t>C/N/O ratios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086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BASIC IDEA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43248"/>
            <a:ext cx="8229600" cy="2722991"/>
          </a:xfrm>
          <a:solidFill>
            <a:srgbClr val="FFFF00"/>
          </a:solidFill>
          <a:ln w="63500">
            <a:solidFill>
              <a:srgbClr val="0000FF"/>
            </a:solidFill>
          </a:ln>
        </p:spPr>
        <p:txBody>
          <a:bodyPr>
            <a:normAutofit/>
          </a:bodyPr>
          <a:lstStyle/>
          <a:p>
            <a:pPr marL="400050" lvl="2" indent="0" algn="ctr">
              <a:buNone/>
            </a:pPr>
            <a:r>
              <a:rPr lang="en-US" sz="3400" dirty="0" smtClean="0">
                <a:solidFill>
                  <a:schemeClr val="bg1"/>
                </a:solidFill>
              </a:rPr>
              <a:t>Treat </a:t>
            </a:r>
            <a:r>
              <a:rPr lang="en-US" sz="3400" dirty="0">
                <a:solidFill>
                  <a:schemeClr val="bg1"/>
                </a:solidFill>
              </a:rPr>
              <a:t>each </a:t>
            </a:r>
            <a:r>
              <a:rPr lang="en-US" sz="3400" dirty="0" smtClean="0">
                <a:solidFill>
                  <a:schemeClr val="bg1"/>
                </a:solidFill>
              </a:rPr>
              <a:t>volatile </a:t>
            </a:r>
            <a:r>
              <a:rPr lang="en-US" sz="3400" dirty="0">
                <a:solidFill>
                  <a:schemeClr val="bg1"/>
                </a:solidFill>
              </a:rPr>
              <a:t>in gaseous and solid form as two fluids that are interchanging and use advection-like equations to solve for their separate time-dependent abundance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158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44172"/>
            <a:ext cx="8229600" cy="1143000"/>
          </a:xfrm>
        </p:spPr>
        <p:txBody>
          <a:bodyPr/>
          <a:lstStyle/>
          <a:p>
            <a:r>
              <a:rPr lang="en-US" dirty="0" smtClean="0"/>
              <a:t>Basic Equations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6926707"/>
              </p:ext>
            </p:extLst>
          </p:nvPr>
        </p:nvGraphicFramePr>
        <p:xfrm>
          <a:off x="4381500" y="3225800"/>
          <a:ext cx="3810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" name="Equation" r:id="rId3" imgW="381000" imgH="406400" progId="Equation.3">
                  <p:embed/>
                </p:oleObj>
              </mc:Choice>
              <mc:Fallback>
                <p:oleObj name="Equation" r:id="rId3" imgW="3810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81500" y="3225800"/>
                        <a:ext cx="3810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53977" y="3688222"/>
            <a:ext cx="81328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Σ</a:t>
            </a:r>
            <a:r>
              <a:rPr lang="en-US" sz="2400" baseline="-25000" dirty="0" err="1" smtClean="0"/>
              <a:t>vap</a:t>
            </a:r>
            <a:r>
              <a:rPr lang="en-US" sz="2400" dirty="0" smtClean="0"/>
              <a:t>, </a:t>
            </a:r>
            <a:r>
              <a:rPr lang="en-US" sz="2400" dirty="0" err="1" smtClean="0"/>
              <a:t>Σ</a:t>
            </a:r>
            <a:r>
              <a:rPr lang="en-US" sz="2400" baseline="-25000" dirty="0" err="1" smtClean="0"/>
              <a:t>grain</a:t>
            </a:r>
            <a:r>
              <a:rPr lang="en-US" sz="2400" dirty="0"/>
              <a:t> </a:t>
            </a:r>
            <a:r>
              <a:rPr lang="en-US" sz="2400" dirty="0" smtClean="0"/>
              <a:t>= surface densities of volatiles in gas and solid form</a:t>
            </a:r>
          </a:p>
          <a:p>
            <a:r>
              <a:rPr lang="en-US" sz="2400" dirty="0" smtClean="0"/>
              <a:t> </a:t>
            </a:r>
            <a:r>
              <a:rPr lang="en-US" sz="2400" dirty="0" err="1" smtClean="0"/>
              <a:t>Σ</a:t>
            </a:r>
            <a:r>
              <a:rPr lang="en-US" sz="2400" baseline="-25000" dirty="0" err="1" smtClean="0"/>
              <a:t>g</a:t>
            </a:r>
            <a:r>
              <a:rPr lang="en-US" sz="2400" dirty="0" smtClean="0"/>
              <a:t> = surface density of nebular gas</a:t>
            </a:r>
          </a:p>
          <a:p>
            <a:r>
              <a:rPr lang="en-US" sz="2400" dirty="0" smtClean="0"/>
              <a:t>v = gas radial velocity</a:t>
            </a:r>
          </a:p>
          <a:p>
            <a:r>
              <a:rPr lang="en-US" sz="2400" i="1" dirty="0" err="1" smtClean="0"/>
              <a:t>D</a:t>
            </a:r>
            <a:r>
              <a:rPr lang="en-US" sz="2400" i="1" baseline="-25000" dirty="0" err="1" smtClean="0"/>
              <a:t>gas</a:t>
            </a:r>
            <a:r>
              <a:rPr lang="en-US" sz="2400" i="1" dirty="0" smtClean="0"/>
              <a:t> </a:t>
            </a:r>
            <a:r>
              <a:rPr lang="en-US" sz="2400" dirty="0" smtClean="0"/>
              <a:t>= gas diffusivity = viscosity</a:t>
            </a:r>
          </a:p>
          <a:p>
            <a:r>
              <a:rPr lang="en-US" sz="2400" i="1" dirty="0" err="1" smtClean="0"/>
              <a:t>D</a:t>
            </a:r>
            <a:r>
              <a:rPr lang="en-US" sz="2400" i="1" baseline="-25000" dirty="0" err="1" smtClean="0"/>
              <a:t>dust</a:t>
            </a:r>
            <a:r>
              <a:rPr lang="en-US" sz="2400" i="1" dirty="0" smtClean="0"/>
              <a:t> </a:t>
            </a:r>
            <a:r>
              <a:rPr lang="en-US" sz="2400" dirty="0" smtClean="0"/>
              <a:t>= dust diffusivity = </a:t>
            </a:r>
            <a:r>
              <a:rPr lang="en-US" sz="2400" i="1" dirty="0" err="1" smtClean="0"/>
              <a:t>D</a:t>
            </a:r>
            <a:r>
              <a:rPr lang="en-US" sz="2400" i="1" baseline="-25000" dirty="0" err="1" smtClean="0"/>
              <a:t>gas</a:t>
            </a:r>
            <a:r>
              <a:rPr lang="en-US" sz="2400" i="1" dirty="0"/>
              <a:t> </a:t>
            </a:r>
            <a:r>
              <a:rPr lang="en-US" sz="2400" i="1" dirty="0" smtClean="0"/>
              <a:t>/ (1 + St^2)</a:t>
            </a:r>
          </a:p>
          <a:p>
            <a:r>
              <a:rPr lang="en-US" sz="2400" i="1" dirty="0" err="1" smtClean="0"/>
              <a:t>S</a:t>
            </a:r>
            <a:r>
              <a:rPr lang="en-US" sz="2400" i="1" baseline="-25000" dirty="0" err="1" smtClean="0"/>
              <a:t>des</a:t>
            </a:r>
            <a:r>
              <a:rPr lang="en-US" sz="2400" i="1" dirty="0" smtClean="0"/>
              <a:t> </a:t>
            </a:r>
            <a:r>
              <a:rPr lang="en-US" sz="2400" dirty="0" smtClean="0"/>
              <a:t>= source function of desorbed ices = f(</a:t>
            </a:r>
            <a:r>
              <a:rPr lang="en-US" sz="2400" dirty="0" err="1" smtClean="0"/>
              <a:t>Σ</a:t>
            </a:r>
            <a:r>
              <a:rPr lang="en-US" sz="2400" baseline="-25000" dirty="0" err="1" smtClean="0"/>
              <a:t>grain</a:t>
            </a:r>
            <a:r>
              <a:rPr lang="en-US" sz="2400" dirty="0" smtClean="0"/>
              <a:t>, r, s, volatile properties)</a:t>
            </a:r>
            <a:endParaRPr lang="en-US" sz="2400" i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alphaModFix/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0"/>
                    </a14:imgEffect>
                    <a14:imgEffect>
                      <a14:brightnessContrast bright="3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4400" y="931278"/>
            <a:ext cx="7302500" cy="2552700"/>
          </a:xfrm>
          <a:prstGeom prst="rect">
            <a:avLst/>
          </a:prstGeom>
          <a:solidFill>
            <a:srgbClr val="FFFF00"/>
          </a:solidFill>
          <a:ln w="63500">
            <a:solidFill>
              <a:srgbClr val="0000FF"/>
            </a:solidFill>
          </a:ln>
        </p:spPr>
      </p:pic>
      <p:sp>
        <p:nvSpPr>
          <p:cNvPr id="13" name="TextBox 12"/>
          <p:cNvSpPr txBox="1"/>
          <p:nvPr/>
        </p:nvSpPr>
        <p:spPr>
          <a:xfrm>
            <a:off x="5431687" y="6446938"/>
            <a:ext cx="3913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C</a:t>
            </a:r>
            <a:r>
              <a:rPr lang="en-US" sz="1400" dirty="0" err="1" smtClean="0"/>
              <a:t>iesla</a:t>
            </a:r>
            <a:r>
              <a:rPr lang="en-US" sz="1400" dirty="0" smtClean="0"/>
              <a:t> &amp; </a:t>
            </a:r>
            <a:r>
              <a:rPr lang="en-US" sz="1400" dirty="0" err="1" smtClean="0"/>
              <a:t>Cuzzi</a:t>
            </a:r>
            <a:r>
              <a:rPr lang="en-US" sz="1400" dirty="0" smtClean="0"/>
              <a:t> (2006), </a:t>
            </a:r>
            <a:r>
              <a:rPr lang="en-US" sz="1400" dirty="0" err="1" smtClean="0"/>
              <a:t>Birnstiel</a:t>
            </a:r>
            <a:r>
              <a:rPr lang="en-US" sz="1400" dirty="0" smtClean="0"/>
              <a:t> et al. (2010, 2012)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27532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44172"/>
            <a:ext cx="8229600" cy="1143000"/>
          </a:xfrm>
        </p:spPr>
        <p:txBody>
          <a:bodyPr>
            <a:normAutofit/>
          </a:bodyPr>
          <a:lstStyle/>
          <a:p>
            <a:r>
              <a:rPr lang="en-US" sz="3400" dirty="0" smtClean="0"/>
              <a:t>Preliminary Results 1: Steady-State Disk</a:t>
            </a:r>
            <a:endParaRPr lang="en-US" sz="3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2568230"/>
              </p:ext>
            </p:extLst>
          </p:nvPr>
        </p:nvGraphicFramePr>
        <p:xfrm>
          <a:off x="4381500" y="3225800"/>
          <a:ext cx="3810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" name="Equation" r:id="rId3" imgW="381000" imgH="406400" progId="Equation.3">
                  <p:embed/>
                </p:oleObj>
              </mc:Choice>
              <mc:Fallback>
                <p:oleObj name="Equation" r:id="rId3" imgW="3810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81500" y="3225800"/>
                        <a:ext cx="3810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alphaModFix/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0"/>
                    </a14:imgEffect>
                    <a14:imgEffect>
                      <a14:brightnessContrast bright="3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58023" y="845389"/>
            <a:ext cx="6228917" cy="2177413"/>
          </a:xfrm>
          <a:prstGeom prst="rect">
            <a:avLst/>
          </a:prstGeom>
          <a:solidFill>
            <a:srgbClr val="FFFF00"/>
          </a:solidFill>
          <a:ln w="63500">
            <a:solidFill>
              <a:srgbClr val="0000FF"/>
            </a:solidFill>
          </a:ln>
        </p:spPr>
      </p:pic>
      <p:cxnSp>
        <p:nvCxnSpPr>
          <p:cNvPr id="9" name="Straight Arrow Connector 8"/>
          <p:cNvCxnSpPr/>
          <p:nvPr/>
        </p:nvCxnSpPr>
        <p:spPr>
          <a:xfrm flipH="1">
            <a:off x="1600784" y="1151228"/>
            <a:ext cx="918511" cy="84962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600784" y="1891097"/>
            <a:ext cx="918511" cy="84962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6717"/>
                    </a14:imgEffect>
                    <a14:imgEffect>
                      <a14:saturation sat="0"/>
                    </a14:imgEffect>
                    <a14:imgEffect>
                      <a14:brightnessContrast bright="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60040" y="3225800"/>
            <a:ext cx="4642920" cy="1231795"/>
          </a:xfrm>
          <a:prstGeom prst="rect">
            <a:avLst/>
          </a:prstGeom>
          <a:solidFill>
            <a:srgbClr val="FFFF00"/>
          </a:solidFill>
          <a:ln w="63500">
            <a:solidFill>
              <a:srgbClr val="0000FF"/>
            </a:solidFill>
          </a:ln>
          <a:effectLst/>
        </p:spPr>
      </p:pic>
      <p:sp>
        <p:nvSpPr>
          <p:cNvPr id="10" name="TextBox 9"/>
          <p:cNvSpPr txBox="1"/>
          <p:nvPr/>
        </p:nvSpPr>
        <p:spPr>
          <a:xfrm>
            <a:off x="7023594" y="3690520"/>
            <a:ext cx="2257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(Owen+14)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373549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44172"/>
            <a:ext cx="8229600" cy="1143000"/>
          </a:xfrm>
        </p:spPr>
        <p:txBody>
          <a:bodyPr>
            <a:normAutofit/>
          </a:bodyPr>
          <a:lstStyle/>
          <a:p>
            <a:r>
              <a:rPr lang="en-US" sz="3400" dirty="0" smtClean="0"/>
              <a:t>Preliminary Results 1: Steady-State Disk</a:t>
            </a:r>
            <a:endParaRPr lang="en-US" sz="3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32331"/>
              </p:ext>
            </p:extLst>
          </p:nvPr>
        </p:nvGraphicFramePr>
        <p:xfrm>
          <a:off x="4381500" y="3225800"/>
          <a:ext cx="3810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" name="Equation" r:id="rId3" imgW="381000" imgH="406400" progId="Equation.3">
                  <p:embed/>
                </p:oleObj>
              </mc:Choice>
              <mc:Fallback>
                <p:oleObj name="Equation" r:id="rId3" imgW="381000" imgH="406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81500" y="3225800"/>
                        <a:ext cx="3810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alphaModFix/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  <a14:imgEffect>
                      <a14:saturation sat="0"/>
                    </a14:imgEffect>
                    <a14:imgEffect>
                      <a14:brightnessContrast bright="3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58023" y="845389"/>
            <a:ext cx="6228917" cy="2177413"/>
          </a:xfrm>
          <a:prstGeom prst="rect">
            <a:avLst/>
          </a:prstGeom>
          <a:solidFill>
            <a:srgbClr val="FFFF00"/>
          </a:solidFill>
          <a:ln w="63500">
            <a:solidFill>
              <a:srgbClr val="0000FF"/>
            </a:solidFill>
          </a:ln>
        </p:spPr>
      </p:pic>
      <p:cxnSp>
        <p:nvCxnSpPr>
          <p:cNvPr id="9" name="Straight Arrow Connector 8"/>
          <p:cNvCxnSpPr/>
          <p:nvPr/>
        </p:nvCxnSpPr>
        <p:spPr>
          <a:xfrm flipH="1">
            <a:off x="1600784" y="1151228"/>
            <a:ext cx="918511" cy="84962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600784" y="1891097"/>
            <a:ext cx="918511" cy="84962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6717"/>
                    </a14:imgEffect>
                    <a14:imgEffect>
                      <a14:saturation sat="0"/>
                    </a14:imgEffect>
                    <a14:imgEffect>
                      <a14:brightnessContrast bright="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60040" y="3225800"/>
            <a:ext cx="4642920" cy="1231795"/>
          </a:xfrm>
          <a:prstGeom prst="rect">
            <a:avLst/>
          </a:prstGeom>
          <a:solidFill>
            <a:srgbClr val="FFFF00"/>
          </a:solidFill>
          <a:ln w="63500">
            <a:solidFill>
              <a:srgbClr val="0000FF"/>
            </a:solidFill>
          </a:ln>
          <a:effectLst/>
        </p:spPr>
      </p:pic>
      <p:cxnSp>
        <p:nvCxnSpPr>
          <p:cNvPr id="4" name="Straight Connector 3"/>
          <p:cNvCxnSpPr/>
          <p:nvPr/>
        </p:nvCxnSpPr>
        <p:spPr>
          <a:xfrm flipV="1">
            <a:off x="3198244" y="3747498"/>
            <a:ext cx="188132" cy="297918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623906" y="3570620"/>
            <a:ext cx="188132" cy="297918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6717"/>
                    </a14:imgEffect>
                    <a14:imgEffect>
                      <a14:saturation sat="0"/>
                    </a14:imgEffect>
                    <a14:imgEffect>
                      <a14:brightnessContrast bright="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33600" y="4665727"/>
            <a:ext cx="4495800" cy="1854200"/>
          </a:xfrm>
          <a:prstGeom prst="rect">
            <a:avLst/>
          </a:prstGeom>
          <a:ln w="50800">
            <a:solidFill>
              <a:srgbClr val="0000FF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023594" y="3690520"/>
            <a:ext cx="22575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(Owen+14)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977022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Gas-phase C/O </a:t>
            </a:r>
            <a:r>
              <a:rPr lang="en-US" dirty="0" smtClean="0"/>
              <a:t>ratio in </a:t>
            </a:r>
            <a:r>
              <a:rPr lang="en-US" dirty="0" smtClean="0">
                <a:solidFill>
                  <a:srgbClr val="FFFF00"/>
                </a:solidFill>
              </a:rPr>
              <a:t>steady state </a:t>
            </a:r>
            <a:r>
              <a:rPr lang="en-US" dirty="0" smtClean="0"/>
              <a:t>disk</a:t>
            </a:r>
            <a:endParaRPr lang="en-US" dirty="0"/>
          </a:p>
        </p:txBody>
      </p:sp>
      <p:pic>
        <p:nvPicPr>
          <p:cNvPr id="4" name="Picture 3" descr="C_O_ratio_steady_delt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36" y="1560963"/>
            <a:ext cx="7557028" cy="490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50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Preliminary Results 2: Determined profiles for gas and dust surface densities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6914444" y="1565275"/>
            <a:ext cx="145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 = 0.001 cm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6" name="0.001_movi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8888" y="1649919"/>
            <a:ext cx="7239001" cy="48247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50000" y="1713794"/>
            <a:ext cx="2170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alpha = 0.01, s = 0.001 cm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740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7958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Minimum Core Masses for Giant Planet Formation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523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914444" y="1565275"/>
            <a:ext cx="145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 = 0.001 cm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100000_movi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3556" y="1707098"/>
            <a:ext cx="7154334" cy="47683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50000" y="1713794"/>
            <a:ext cx="2170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alpha = 0.01, s = 1 km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smtClean="0"/>
              <a:t>Preliminary Results 2: Determined profiles for gas and dust surface densities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61290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914444" y="1565275"/>
            <a:ext cx="1453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 = 0.001 cm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0000" y="1713794"/>
            <a:ext cx="2170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alpha = 0.01, s = 1 km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4" name="100_movi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5333" y="1713793"/>
            <a:ext cx="6970891" cy="464605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50000" y="1731432"/>
            <a:ext cx="2170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alpha = 0.01, s = 1 m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Preliminary Results 2: Determined profiles for gas and dust surface densities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59606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5145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Vapor abundance in steady state disk</a:t>
            </a:r>
            <a:endParaRPr lang="en-US" dirty="0"/>
          </a:p>
        </p:txBody>
      </p:sp>
      <p:pic>
        <p:nvPicPr>
          <p:cNvPr id="4" name="Picture 3" descr="COabundanc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697" y="1712441"/>
            <a:ext cx="6036294" cy="4527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8643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c_vs_a_poly_real_paper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879" r="-79879"/>
          <a:stretch>
            <a:fillRect/>
          </a:stretch>
        </p:blipFill>
        <p:spPr>
          <a:xfrm>
            <a:off x="-1665403" y="424207"/>
            <a:ext cx="10633028" cy="5847756"/>
          </a:xfrm>
        </p:spPr>
      </p:pic>
      <p:sp>
        <p:nvSpPr>
          <p:cNvPr id="5" name="TextBox 4"/>
          <p:cNvSpPr txBox="1"/>
          <p:nvPr/>
        </p:nvSpPr>
        <p:spPr>
          <a:xfrm>
            <a:off x="6067258" y="2116788"/>
            <a:ext cx="2900367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Larger disk surface density reduces </a:t>
            </a:r>
            <a:r>
              <a:rPr lang="en-US" sz="2400" dirty="0" err="1" smtClean="0"/>
              <a:t>M</a:t>
            </a:r>
            <a:r>
              <a:rPr lang="en-US" sz="2400" baseline="-25000" dirty="0" err="1" smtClean="0"/>
              <a:t>crit</a:t>
            </a:r>
            <a:r>
              <a:rPr lang="en-US" sz="2400" dirty="0" err="1" smtClean="0"/>
              <a:t>by</a:t>
            </a:r>
            <a:r>
              <a:rPr lang="en-US" sz="2400" dirty="0"/>
              <a:t> </a:t>
            </a:r>
            <a:r>
              <a:rPr lang="en-US" sz="2400" dirty="0" smtClean="0"/>
              <a:t>up to ~20%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827481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N2H</a:t>
            </a:r>
            <a:r>
              <a:rPr lang="en-US" baseline="30000" dirty="0" smtClean="0"/>
              <a:t>+</a:t>
            </a:r>
            <a:r>
              <a:rPr lang="en-US" dirty="0" smtClean="0"/>
              <a:t> + CO -&gt; HCO</a:t>
            </a:r>
            <a:r>
              <a:rPr lang="en-US" baseline="30000" dirty="0" smtClean="0"/>
              <a:t>+</a:t>
            </a:r>
            <a:r>
              <a:rPr lang="en-US" dirty="0" smtClean="0"/>
              <a:t> + N2</a:t>
            </a:r>
          </a:p>
          <a:p>
            <a:r>
              <a:rPr lang="en-US" dirty="0" smtClean="0"/>
              <a:t>N2 + H2D</a:t>
            </a:r>
            <a:r>
              <a:rPr lang="en-US" baseline="30000" dirty="0" smtClean="0"/>
              <a:t>+</a:t>
            </a:r>
            <a:r>
              <a:rPr lang="en-US" dirty="0" smtClean="0"/>
              <a:t> -&gt; N2D</a:t>
            </a:r>
            <a:r>
              <a:rPr lang="en-US" baseline="30000" dirty="0" smtClean="0"/>
              <a:t>+</a:t>
            </a:r>
            <a:r>
              <a:rPr lang="en-US" dirty="0" smtClean="0"/>
              <a:t> + H2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283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Private defense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Show EOS plots</a:t>
            </a:r>
          </a:p>
          <a:p>
            <a:r>
              <a:rPr lang="en-US" dirty="0" smtClean="0"/>
              <a:t>Show final </a:t>
            </a:r>
            <a:r>
              <a:rPr lang="en-US" dirty="0" err="1" smtClean="0"/>
              <a:t>vs</a:t>
            </a:r>
            <a:r>
              <a:rPr lang="en-US" dirty="0" smtClean="0"/>
              <a:t> initial distance plots</a:t>
            </a:r>
          </a:p>
          <a:p>
            <a:r>
              <a:rPr lang="en-US" dirty="0" smtClean="0"/>
              <a:t>Show fractional mass </a:t>
            </a:r>
            <a:r>
              <a:rPr lang="en-US" dirty="0" err="1" smtClean="0"/>
              <a:t>vs</a:t>
            </a:r>
            <a:r>
              <a:rPr lang="en-US" dirty="0" smtClean="0"/>
              <a:t> distance/time plots?</a:t>
            </a:r>
          </a:p>
          <a:p>
            <a:r>
              <a:rPr lang="en-US" dirty="0" smtClean="0"/>
              <a:t>Discuss time-dependent C/N/O ratios; show plot for steady state disk if it exists; show equations on how to further expand model for evolving disk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059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Core accretion sketches and intro from previous talks</a:t>
            </a:r>
          </a:p>
          <a:p>
            <a:r>
              <a:rPr lang="en-US" dirty="0" smtClean="0"/>
              <a:t>Summary of model assumptions</a:t>
            </a:r>
          </a:p>
          <a:p>
            <a:r>
              <a:rPr lang="en-US" dirty="0" smtClean="0"/>
              <a:t>Have </a:t>
            </a:r>
            <a:r>
              <a:rPr lang="en-US" dirty="0" err="1" smtClean="0"/>
              <a:t>delad</a:t>
            </a:r>
            <a:r>
              <a:rPr lang="en-US" dirty="0" smtClean="0"/>
              <a:t> plots</a:t>
            </a:r>
          </a:p>
          <a:p>
            <a:r>
              <a:rPr lang="en-US" dirty="0" smtClean="0"/>
              <a:t>Show result for  </a:t>
            </a:r>
            <a:r>
              <a:rPr lang="en-US" dirty="0" err="1" smtClean="0"/>
              <a:t>polytropic</a:t>
            </a:r>
            <a:r>
              <a:rPr lang="en-US" dirty="0" smtClean="0"/>
              <a:t> EOS, then realistic EOS, then grain growth; either show plot for grain growth with coagulation or mention that coagulation will significantly decrease </a:t>
            </a:r>
            <a:r>
              <a:rPr lang="en-US" dirty="0" err="1" smtClean="0"/>
              <a:t>Mcrit</a:t>
            </a:r>
            <a:endParaRPr lang="en-US" dirty="0"/>
          </a:p>
          <a:p>
            <a:r>
              <a:rPr lang="en-US" dirty="0" smtClean="0"/>
              <a:t>Takeaway point: </a:t>
            </a:r>
            <a:r>
              <a:rPr lang="en-US" dirty="0" err="1" smtClean="0"/>
              <a:t>Mcrit</a:t>
            </a:r>
            <a:r>
              <a:rPr lang="en-US" dirty="0" smtClean="0"/>
              <a:t> is highly dependent on disk location and properties, and may be as low as 1 ME; have </a:t>
            </a:r>
            <a:r>
              <a:rPr lang="en-US" dirty="0" err="1" smtClean="0"/>
              <a:t>Hr</a:t>
            </a:r>
            <a:r>
              <a:rPr lang="en-US" dirty="0" smtClean="0"/>
              <a:t> 8799 plot again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932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360331"/>
          </a:xfrm>
        </p:spPr>
        <p:txBody>
          <a:bodyPr>
            <a:noAutofit/>
          </a:bodyPr>
          <a:lstStyle/>
          <a:p>
            <a:r>
              <a:rPr lang="en-US" sz="2000" dirty="0" smtClean="0"/>
              <a:t>The Role of Disk Dynamics and Ice Morphology for Snowlines and the C/N/O Ratios 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83578"/>
            <a:ext cx="8229600" cy="6074421"/>
          </a:xfrm>
        </p:spPr>
        <p:txBody>
          <a:bodyPr>
            <a:normAutofit fontScale="47500" lnSpcReduction="20000"/>
          </a:bodyPr>
          <a:lstStyle/>
          <a:p>
            <a:r>
              <a:rPr lang="en-US" dirty="0" smtClean="0"/>
              <a:t>Restate that disk compositions </a:t>
            </a:r>
            <a:r>
              <a:rPr lang="en-US" dirty="0" err="1" smtClean="0"/>
              <a:t>regulat</a:t>
            </a:r>
            <a:r>
              <a:rPr lang="en-US" dirty="0" smtClean="0"/>
              <a:t> planet compositions; show image of planet accreting disk material</a:t>
            </a:r>
          </a:p>
          <a:p>
            <a:r>
              <a:rPr lang="en-US" dirty="0" smtClean="0"/>
              <a:t>Introductory slides with disk processes, volatile detections in disk, CO snowline, WASP 12 b C/O “detection” and show show a picture of JWST; put disk cartoon later, C/O theoretical model</a:t>
            </a:r>
          </a:p>
          <a:p>
            <a:r>
              <a:rPr lang="en-US" dirty="0" smtClean="0"/>
              <a:t> Introduce the idea of Oberg+11 and show plot</a:t>
            </a:r>
          </a:p>
          <a:p>
            <a:r>
              <a:rPr lang="en-US" dirty="0" smtClean="0"/>
              <a:t>We expand this model by… introductory drift slide and gas accretion slide </a:t>
            </a:r>
          </a:p>
          <a:p>
            <a:r>
              <a:rPr lang="en-US" dirty="0" smtClean="0"/>
              <a:t>Show timescales plot?</a:t>
            </a:r>
          </a:p>
          <a:p>
            <a:r>
              <a:rPr lang="en-US" dirty="0" smtClean="0"/>
              <a:t>Show C/O plot from Paper I</a:t>
            </a:r>
          </a:p>
          <a:p>
            <a:r>
              <a:rPr lang="en-US" dirty="0" smtClean="0"/>
              <a:t>Lead with ice morphology for CO; show Edith’s plot, then C/O plot; </a:t>
            </a:r>
            <a:r>
              <a:rPr lang="en-US" dirty="0"/>
              <a:t>at the end </a:t>
            </a:r>
            <a:r>
              <a:rPr lang="en-US" dirty="0" err="1"/>
              <a:t>mentuon</a:t>
            </a:r>
            <a:r>
              <a:rPr lang="en-US" dirty="0"/>
              <a:t> that CH4 doesn’t really </a:t>
            </a:r>
            <a:r>
              <a:rPr lang="en-US" smtClean="0"/>
              <a:t>matter; then </a:t>
            </a:r>
            <a:r>
              <a:rPr lang="en-US" dirty="0" smtClean="0"/>
              <a:t>go to nitrogen </a:t>
            </a:r>
          </a:p>
          <a:p>
            <a:r>
              <a:rPr lang="en-US" dirty="0" smtClean="0"/>
              <a:t>But, other volatile to consider besides H2O, CO2, CO if we want to better constrain disk/planet compositions; i.e. nitrogen carriers; at the end </a:t>
            </a:r>
            <a:r>
              <a:rPr lang="en-US" dirty="0" err="1" smtClean="0"/>
              <a:t>mentuon</a:t>
            </a:r>
            <a:r>
              <a:rPr lang="en-US" dirty="0" smtClean="0"/>
              <a:t> that CH4 doesn’t really matter</a:t>
            </a:r>
          </a:p>
          <a:p>
            <a:r>
              <a:rPr lang="en-US" dirty="0" smtClean="0"/>
              <a:t>Show top part of snowlines plot</a:t>
            </a:r>
          </a:p>
          <a:p>
            <a:r>
              <a:rPr lang="en-US" dirty="0" smtClean="0"/>
              <a:t>Explain that nitrogen is abundant in the solar system and why it is primarily N2 (show e.g. comet abundance plot and Karin’s 2011 paper); N2 highly volatile hence N/O ratio may be more enhanced than C/O; moreover, there’s also some NH3</a:t>
            </a:r>
          </a:p>
          <a:p>
            <a:r>
              <a:rPr lang="en-US" dirty="0" smtClean="0"/>
              <a:t>Snow N/O static disk plot and mention high enhancement </a:t>
            </a:r>
          </a:p>
          <a:p>
            <a:r>
              <a:rPr lang="en-US" dirty="0" smtClean="0"/>
              <a:t>Snowlines are also highly dependent on ice morphology; show plot from </a:t>
            </a:r>
            <a:br>
              <a:rPr lang="en-US" dirty="0" smtClean="0"/>
            </a:br>
            <a:r>
              <a:rPr lang="en-US" dirty="0" smtClean="0"/>
              <a:t>Edith’s paper</a:t>
            </a:r>
          </a:p>
          <a:p>
            <a:r>
              <a:rPr lang="en-US" dirty="0" smtClean="0"/>
              <a:t>Show N/O ratio plot (in stages) to demonstrate how disk dynamics and ice morphology affect snowline locations</a:t>
            </a:r>
          </a:p>
          <a:p>
            <a:r>
              <a:rPr lang="en-US" dirty="0" smtClean="0"/>
              <a:t>Takeaway point 1: N/O ratio enhanced throughout most of the disk, more enhanced than C/O; thus  could be used to a trace a planet’s formation origin</a:t>
            </a:r>
          </a:p>
          <a:p>
            <a:r>
              <a:rPr lang="en-US" dirty="0" smtClean="0"/>
              <a:t>Takeaway point 2: CO and N2 snowline locations highly uncertain and can span  several tens of AU due to disk dynamics and ice morphology; need observations </a:t>
            </a:r>
          </a:p>
        </p:txBody>
      </p:sp>
    </p:spTree>
    <p:extLst>
      <p:ext uri="{BB962C8B-B14F-4D97-AF65-F5344CB8AC3E}">
        <p14:creationId xmlns:p14="http://schemas.microsoft.com/office/powerpoint/2010/main" val="2733734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2002"/>
            <a:ext cx="8229600" cy="1143000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FFFF00"/>
                </a:solidFill>
              </a:rPr>
              <a:t>Analytic non-self gravitating </a:t>
            </a:r>
            <a:r>
              <a:rPr lang="en-US" sz="3400" dirty="0"/>
              <a:t>model predicts </a:t>
            </a:r>
            <a:r>
              <a:rPr lang="en-US" sz="3400" dirty="0" smtClean="0">
                <a:solidFill>
                  <a:srgbClr val="FFFF00"/>
                </a:solidFill>
              </a:rPr>
              <a:t>lower </a:t>
            </a:r>
            <a:r>
              <a:rPr lang="en-US" sz="3400" i="1" dirty="0" smtClean="0">
                <a:solidFill>
                  <a:srgbClr val="FFFF00"/>
                </a:solidFill>
              </a:rPr>
              <a:t>L </a:t>
            </a:r>
            <a:r>
              <a:rPr lang="en-US" sz="3400" dirty="0" smtClean="0"/>
              <a:t>and </a:t>
            </a:r>
            <a:r>
              <a:rPr lang="en-US" sz="3400" dirty="0" smtClean="0">
                <a:solidFill>
                  <a:srgbClr val="FFFF00"/>
                </a:solidFill>
              </a:rPr>
              <a:t>larger </a:t>
            </a:r>
            <a:r>
              <a:rPr lang="en-US" sz="3400" i="1" dirty="0" err="1">
                <a:solidFill>
                  <a:srgbClr val="FFFF00"/>
                </a:solidFill>
              </a:rPr>
              <a:t>t</a:t>
            </a:r>
            <a:r>
              <a:rPr lang="en-US" sz="3400" baseline="-25000" dirty="0" err="1" smtClean="0">
                <a:solidFill>
                  <a:srgbClr val="FFFF00"/>
                </a:solidFill>
              </a:rPr>
              <a:t>run</a:t>
            </a:r>
            <a:endParaRPr lang="en-US" sz="3400" dirty="0"/>
          </a:p>
        </p:txBody>
      </p:sp>
      <p:pic>
        <p:nvPicPr>
          <p:cNvPr id="4" name="Picture 3" descr="Lt_profiles_v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22" y="1631562"/>
            <a:ext cx="4266152" cy="48756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89308" y="2716079"/>
            <a:ext cx="330798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>
                <a:solidFill>
                  <a:srgbClr val="FFFF00"/>
                </a:solidFill>
              </a:rPr>
              <a:t>Self-gravity </a:t>
            </a:r>
            <a:r>
              <a:rPr lang="en-US" sz="2600" dirty="0" smtClean="0"/>
              <a:t>matters when </a:t>
            </a:r>
            <a:r>
              <a:rPr lang="en-US" sz="2600" dirty="0" err="1" smtClean="0">
                <a:solidFill>
                  <a:srgbClr val="FFFF00"/>
                </a:solidFill>
              </a:rPr>
              <a:t>M</a:t>
            </a:r>
            <a:r>
              <a:rPr lang="en-US" sz="2600" baseline="-25000" dirty="0" err="1" smtClean="0">
                <a:solidFill>
                  <a:srgbClr val="FFFF00"/>
                </a:solidFill>
              </a:rPr>
              <a:t>atm</a:t>
            </a:r>
            <a:r>
              <a:rPr lang="en-US" sz="2600" dirty="0" smtClean="0">
                <a:solidFill>
                  <a:srgbClr val="FFFF00"/>
                </a:solidFill>
              </a:rPr>
              <a:t> only few percent of </a:t>
            </a:r>
            <a:r>
              <a:rPr lang="en-US" sz="2600" dirty="0" err="1" smtClean="0">
                <a:solidFill>
                  <a:srgbClr val="FFFF00"/>
                </a:solidFill>
              </a:rPr>
              <a:t>M</a:t>
            </a:r>
            <a:r>
              <a:rPr lang="en-US" sz="2600" baseline="-25000" dirty="0" err="1" smtClean="0">
                <a:solidFill>
                  <a:srgbClr val="FFFF00"/>
                </a:solidFill>
              </a:rPr>
              <a:t>c</a:t>
            </a:r>
            <a:endParaRPr lang="en-US" sz="2600" dirty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80535" y="6205210"/>
            <a:ext cx="1909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smtClean="0">
                <a:solidFill>
                  <a:schemeClr val="bg1"/>
                </a:solidFill>
              </a:rPr>
              <a:t>&amp; </a:t>
            </a:r>
            <a:r>
              <a:rPr lang="en-US" sz="1400" dirty="0" err="1" smtClean="0">
                <a:solidFill>
                  <a:schemeClr val="bg1"/>
                </a:solidFill>
              </a:rPr>
              <a:t>Youdin</a:t>
            </a:r>
            <a:r>
              <a:rPr lang="en-US" sz="1400" dirty="0" smtClean="0">
                <a:solidFill>
                  <a:schemeClr val="bg1"/>
                </a:solidFill>
              </a:rPr>
              <a:t> (2014)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4606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51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Atmospheric growth time </a:t>
            </a:r>
            <a:r>
              <a:rPr lang="en-US" dirty="0" smtClean="0"/>
              <a:t>is </a:t>
            </a:r>
            <a:r>
              <a:rPr lang="en-US" dirty="0" smtClean="0">
                <a:solidFill>
                  <a:srgbClr val="FFFF00"/>
                </a:solidFill>
              </a:rPr>
              <a:t>slowest</a:t>
            </a:r>
            <a:r>
              <a:rPr lang="en-US" dirty="0" smtClean="0"/>
              <a:t> before </a:t>
            </a:r>
            <a:r>
              <a:rPr lang="en-US" dirty="0" smtClean="0">
                <a:solidFill>
                  <a:srgbClr val="FFFF00"/>
                </a:solidFill>
              </a:rPr>
              <a:t>mass doubling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4" name="Picture 3" descr="Mt_profile_tem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610" y="1467663"/>
            <a:ext cx="5577695" cy="41715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90631" y="5989372"/>
            <a:ext cx="45778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i="1" dirty="0" err="1" smtClean="0"/>
              <a:t>t</a:t>
            </a:r>
            <a:r>
              <a:rPr lang="en-US" sz="3000" baseline="-25000" dirty="0" err="1" smtClean="0"/>
              <a:t>run</a:t>
            </a:r>
            <a:r>
              <a:rPr lang="en-US" sz="3000" dirty="0" smtClean="0"/>
              <a:t> = 10% of </a:t>
            </a:r>
            <a:r>
              <a:rPr lang="en-US" sz="3000" i="1" dirty="0" err="1" smtClean="0"/>
              <a:t>t</a:t>
            </a:r>
            <a:r>
              <a:rPr lang="en-US" sz="3000" baseline="-25000" dirty="0" err="1" smtClean="0"/>
              <a:t>growth</a:t>
            </a:r>
            <a:r>
              <a:rPr lang="en-US" sz="3000" baseline="-25000" dirty="0" smtClean="0"/>
              <a:t>, max</a:t>
            </a:r>
            <a:endParaRPr lang="en-US" sz="3000" i="1" dirty="0"/>
          </a:p>
        </p:txBody>
      </p:sp>
      <p:sp>
        <p:nvSpPr>
          <p:cNvPr id="6" name="TextBox 5"/>
          <p:cNvSpPr txBox="1"/>
          <p:nvPr/>
        </p:nvSpPr>
        <p:spPr>
          <a:xfrm>
            <a:off x="5459166" y="5311456"/>
            <a:ext cx="1909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smtClean="0">
                <a:solidFill>
                  <a:schemeClr val="bg1"/>
                </a:solidFill>
              </a:rPr>
              <a:t>&amp; </a:t>
            </a:r>
            <a:r>
              <a:rPr lang="en-US" sz="1400" dirty="0" err="1" smtClean="0">
                <a:solidFill>
                  <a:schemeClr val="bg1"/>
                </a:solidFill>
              </a:rPr>
              <a:t>Youdin</a:t>
            </a:r>
            <a:r>
              <a:rPr lang="en-US" sz="1400" dirty="0" smtClean="0">
                <a:solidFill>
                  <a:schemeClr val="bg1"/>
                </a:solidFill>
              </a:rPr>
              <a:t> (2014)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297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>
                <a:solidFill>
                  <a:srgbClr val="FFFF00"/>
                </a:solidFill>
              </a:rPr>
              <a:t>Neglected luminosity </a:t>
            </a:r>
            <a:r>
              <a:rPr lang="en-US" sz="2800" dirty="0" smtClean="0"/>
              <a:t>and </a:t>
            </a:r>
            <a:r>
              <a:rPr lang="en-US" sz="2800" dirty="0" smtClean="0">
                <a:solidFill>
                  <a:srgbClr val="FFFF00"/>
                </a:solidFill>
              </a:rPr>
              <a:t>surface terms in energy equation </a:t>
            </a:r>
            <a:r>
              <a:rPr lang="en-US" sz="2800" dirty="0" smtClean="0"/>
              <a:t>non-negligible only </a:t>
            </a:r>
            <a:r>
              <a:rPr lang="en-US" sz="2800" dirty="0" smtClean="0">
                <a:solidFill>
                  <a:srgbClr val="FFFF00"/>
                </a:solidFill>
              </a:rPr>
              <a:t>AFTER</a:t>
            </a:r>
            <a:r>
              <a:rPr lang="en-US" sz="2800" dirty="0" smtClean="0"/>
              <a:t> time of slowest growth</a:t>
            </a:r>
            <a:endParaRPr lang="en-US" sz="2800" dirty="0"/>
          </a:p>
        </p:txBody>
      </p:sp>
      <p:pic>
        <p:nvPicPr>
          <p:cNvPr id="4" name="Picture 3" descr="cooling_a10_Mc5_rc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483" y="1728121"/>
            <a:ext cx="4748177" cy="474817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43487" y="6168521"/>
            <a:ext cx="1909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smtClean="0">
                <a:solidFill>
                  <a:schemeClr val="bg1"/>
                </a:solidFill>
              </a:rPr>
              <a:t>&amp; </a:t>
            </a:r>
            <a:r>
              <a:rPr lang="en-US" sz="1400" dirty="0" err="1" smtClean="0">
                <a:solidFill>
                  <a:schemeClr val="bg1"/>
                </a:solidFill>
              </a:rPr>
              <a:t>Youdin</a:t>
            </a:r>
            <a:r>
              <a:rPr lang="en-US" sz="1400" dirty="0" smtClean="0">
                <a:solidFill>
                  <a:schemeClr val="bg1"/>
                </a:solidFill>
              </a:rPr>
              <a:t> (2014)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792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328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Variations in the </a:t>
            </a:r>
            <a:r>
              <a:rPr lang="en-US" sz="3200" dirty="0" smtClean="0">
                <a:solidFill>
                  <a:srgbClr val="FFFF00"/>
                </a:solidFill>
              </a:rPr>
              <a:t>adiabatic gradient </a:t>
            </a:r>
            <a:r>
              <a:rPr lang="en-US" sz="3200" dirty="0" smtClean="0"/>
              <a:t>affect atmospheric </a:t>
            </a:r>
            <a:r>
              <a:rPr lang="en-US" sz="3200" i="1" dirty="0" smtClean="0">
                <a:solidFill>
                  <a:srgbClr val="FFFF00"/>
                </a:solidFill>
              </a:rPr>
              <a:t>L</a:t>
            </a:r>
            <a:r>
              <a:rPr lang="en-US" sz="3200" dirty="0" smtClean="0"/>
              <a:t> and </a:t>
            </a:r>
            <a:r>
              <a:rPr lang="en-US" sz="3200" i="1" dirty="0" err="1" smtClean="0">
                <a:solidFill>
                  <a:srgbClr val="FFFF00"/>
                </a:solidFill>
              </a:rPr>
              <a:t>dE</a:t>
            </a:r>
            <a:r>
              <a:rPr lang="en-US" sz="3200" i="1" dirty="0" smtClean="0">
                <a:solidFill>
                  <a:srgbClr val="FFFF00"/>
                </a:solidFill>
              </a:rPr>
              <a:t>/</a:t>
            </a:r>
            <a:r>
              <a:rPr lang="en-US" sz="3200" i="1" dirty="0" err="1" smtClean="0">
                <a:solidFill>
                  <a:srgbClr val="FFFF00"/>
                </a:solidFill>
              </a:rPr>
              <a:t>dM</a:t>
            </a:r>
            <a:endParaRPr lang="en-US" sz="3200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31" y="1229480"/>
            <a:ext cx="4041284" cy="537132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114840" y="1352633"/>
            <a:ext cx="2943481" cy="523220"/>
          </a:xfrm>
          <a:prstGeom prst="rect">
            <a:avLst/>
          </a:prstGeom>
          <a:noFill/>
          <a:ln w="508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i="1" dirty="0" err="1" smtClean="0"/>
              <a:t>M</a:t>
            </a:r>
            <a:r>
              <a:rPr lang="en-US" sz="2800" i="1" baseline="-25000" dirty="0" err="1" smtClean="0"/>
              <a:t>dot</a:t>
            </a:r>
            <a:r>
              <a:rPr lang="en-US" sz="2800" i="1" dirty="0" smtClean="0"/>
              <a:t> = L / (-</a:t>
            </a:r>
            <a:r>
              <a:rPr lang="en-US" sz="2800" i="1" dirty="0" err="1" smtClean="0"/>
              <a:t>dE</a:t>
            </a:r>
            <a:r>
              <a:rPr lang="en-US" sz="2800" i="1" dirty="0" smtClean="0"/>
              <a:t>/</a:t>
            </a:r>
            <a:r>
              <a:rPr lang="en-US" sz="2800" i="1" dirty="0" err="1" smtClean="0"/>
              <a:t>dM</a:t>
            </a:r>
            <a:r>
              <a:rPr lang="en-US" sz="2800" i="1" dirty="0" smtClean="0"/>
              <a:t>)</a:t>
            </a:r>
            <a:endParaRPr lang="en-US" sz="28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4735832" y="2257907"/>
            <a:ext cx="4408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Low T </a:t>
            </a:r>
            <a:r>
              <a:rPr lang="en-US" sz="2400" dirty="0" smtClean="0"/>
              <a:t>EOS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 smtClean="0"/>
              <a:t>=&gt; L </a:t>
            </a:r>
            <a:r>
              <a:rPr lang="en-US" sz="2400" dirty="0" smtClean="0">
                <a:solidFill>
                  <a:srgbClr val="FFFF00"/>
                </a:solidFill>
              </a:rPr>
              <a:t>decreases</a:t>
            </a:r>
          </a:p>
          <a:p>
            <a:r>
              <a:rPr lang="en-US" sz="2400" dirty="0" smtClean="0">
                <a:solidFill>
                  <a:srgbClr val="FFFF00"/>
                </a:solidFill>
              </a:rPr>
              <a:t>High T </a:t>
            </a:r>
            <a:r>
              <a:rPr lang="en-US" sz="2400" dirty="0" smtClean="0"/>
              <a:t>EOS =&gt; -</a:t>
            </a:r>
            <a:r>
              <a:rPr lang="en-US" sz="2400" dirty="0" err="1" smtClean="0"/>
              <a:t>dE</a:t>
            </a:r>
            <a:r>
              <a:rPr lang="en-US" sz="2400" dirty="0" smtClean="0"/>
              <a:t>/</a:t>
            </a:r>
            <a:r>
              <a:rPr lang="en-US" sz="2400" dirty="0" err="1" smtClean="0"/>
              <a:t>dM</a:t>
            </a:r>
            <a:r>
              <a:rPr lang="en-US" sz="2400" dirty="0" smtClean="0"/>
              <a:t> </a:t>
            </a:r>
            <a:r>
              <a:rPr lang="en-US" sz="2400" dirty="0" smtClean="0">
                <a:solidFill>
                  <a:srgbClr val="FFFF00"/>
                </a:solidFill>
              </a:rPr>
              <a:t>increases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pic>
        <p:nvPicPr>
          <p:cNvPr id="11" name="Picture 10" descr="tpl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668" y="3386861"/>
            <a:ext cx="4601786" cy="321394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24550" y="6299347"/>
            <a:ext cx="2743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</a:t>
            </a:r>
            <a:r>
              <a:rPr lang="en-US" sz="1400" dirty="0" err="1" smtClean="0">
                <a:solidFill>
                  <a:schemeClr val="bg1"/>
                </a:solidFill>
              </a:rPr>
              <a:t>Youdin</a:t>
            </a:r>
            <a:r>
              <a:rPr lang="en-US" sz="1400" dirty="0" smtClean="0">
                <a:solidFill>
                  <a:schemeClr val="bg1"/>
                </a:solidFill>
              </a:rPr>
              <a:t>, Murray-Clay (2015)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484388" y="6315027"/>
            <a:ext cx="2743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</a:t>
            </a:r>
            <a:r>
              <a:rPr lang="en-US" sz="1400" dirty="0" err="1" smtClean="0">
                <a:solidFill>
                  <a:schemeClr val="bg1"/>
                </a:solidFill>
              </a:rPr>
              <a:t>Youdin</a:t>
            </a:r>
            <a:r>
              <a:rPr lang="en-US" sz="1400" dirty="0" smtClean="0">
                <a:solidFill>
                  <a:schemeClr val="bg1"/>
                </a:solidFill>
              </a:rPr>
              <a:t>, Murray-Clay (2015)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7302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79585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Snowlines and C/N/O Ratios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1660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5399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Radial drift </a:t>
            </a:r>
            <a:r>
              <a:rPr lang="en-US" dirty="0" smtClean="0"/>
              <a:t>affects </a:t>
            </a:r>
            <a:r>
              <a:rPr lang="en-US" dirty="0" smtClean="0">
                <a:solidFill>
                  <a:srgbClr val="FFFF00"/>
                </a:solidFill>
              </a:rPr>
              <a:t>snowline location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6" name="Picture 5" descr="desorption_distance_passive_active_colorbar_test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888" y="889002"/>
            <a:ext cx="5418667" cy="584011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73592" y="6445621"/>
            <a:ext cx="3269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Oberg, </a:t>
            </a:r>
            <a:r>
              <a:rPr lang="en-US" sz="1400" dirty="0" err="1" smtClean="0">
                <a:solidFill>
                  <a:schemeClr val="bg1"/>
                </a:solidFill>
              </a:rPr>
              <a:t>Birnstiel</a:t>
            </a:r>
            <a:r>
              <a:rPr lang="en-US" sz="1400" dirty="0" smtClean="0">
                <a:solidFill>
                  <a:schemeClr val="bg1"/>
                </a:solidFill>
              </a:rPr>
              <a:t>, Murray-Clay  (2015)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191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Desorption </a:t>
            </a:r>
            <a:r>
              <a:rPr lang="en-US" sz="2800" dirty="0" smtClean="0">
                <a:solidFill>
                  <a:srgbClr val="FFFF00"/>
                </a:solidFill>
              </a:rPr>
              <a:t>almost instantaneous </a:t>
            </a:r>
            <a:r>
              <a:rPr lang="en-US" sz="2800" dirty="0" smtClean="0"/>
              <a:t>and in a </a:t>
            </a:r>
            <a:r>
              <a:rPr lang="en-US" sz="2800" dirty="0" smtClean="0">
                <a:solidFill>
                  <a:srgbClr val="FFFF00"/>
                </a:solidFill>
              </a:rPr>
              <a:t>narrow distance range </a:t>
            </a:r>
            <a:endParaRPr lang="en-US" sz="2800" dirty="0">
              <a:solidFill>
                <a:srgbClr val="FFFF00"/>
              </a:solidFill>
            </a:endParaRPr>
          </a:p>
        </p:txBody>
      </p:sp>
      <p:pic>
        <p:nvPicPr>
          <p:cNvPr id="4" name="Picture 3" descr="s_t_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526" y="1143000"/>
            <a:ext cx="3915154" cy="559307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1048" y="6445621"/>
            <a:ext cx="3269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Oberg, </a:t>
            </a:r>
            <a:r>
              <a:rPr lang="en-US" sz="1400" dirty="0" err="1" smtClean="0">
                <a:solidFill>
                  <a:schemeClr val="bg1"/>
                </a:solidFill>
              </a:rPr>
              <a:t>Birnstiel</a:t>
            </a:r>
            <a:r>
              <a:rPr lang="en-US" sz="1400" dirty="0" smtClean="0">
                <a:solidFill>
                  <a:schemeClr val="bg1"/>
                </a:solidFill>
              </a:rPr>
              <a:t>, Murray-Clay  (2015)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373981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47165</TotalTime>
  <Words>979</Words>
  <Application>Microsoft Macintosh PowerPoint</Application>
  <PresentationFormat>On-screen Show (4:3)</PresentationFormat>
  <Paragraphs>95</Paragraphs>
  <Slides>28</Slides>
  <Notes>4</Notes>
  <HiddenSlides>0</HiddenSlides>
  <MMClips>3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0" baseType="lpstr">
      <vt:lpstr> Black </vt:lpstr>
      <vt:lpstr>Equation</vt:lpstr>
      <vt:lpstr>Origins of Gas Giant Compositions: The Role of Disk Location and Dynamics</vt:lpstr>
      <vt:lpstr>Minimum Core Masses for Giant Planet Formation</vt:lpstr>
      <vt:lpstr>Analytic non-self gravitating model predicts lower L and larger trun</vt:lpstr>
      <vt:lpstr>Atmospheric growth time is slowest before mass doubling</vt:lpstr>
      <vt:lpstr>Neglected luminosity and surface terms in energy equation non-negligible only AFTER time of slowest growth</vt:lpstr>
      <vt:lpstr>Variations in the adiabatic gradient affect atmospheric L and dE/dM</vt:lpstr>
      <vt:lpstr>Snowlines and C/N/O Ratios</vt:lpstr>
      <vt:lpstr>Radial drift affects snowline location</vt:lpstr>
      <vt:lpstr>Desorption almost instantaneous and in a narrow distance range </vt:lpstr>
      <vt:lpstr>The desorption distance for transition disks agrees with observations</vt:lpstr>
      <vt:lpstr>N/O ratios more enhanced than C/O ratios</vt:lpstr>
      <vt:lpstr>C/N/O Model Extensions and Preliminary Results</vt:lpstr>
      <vt:lpstr>GOAL</vt:lpstr>
      <vt:lpstr>BASIC IDEA</vt:lpstr>
      <vt:lpstr>Basic Equations</vt:lpstr>
      <vt:lpstr>Preliminary Results 1: Steady-State Disk</vt:lpstr>
      <vt:lpstr>Preliminary Results 1: Steady-State Disk</vt:lpstr>
      <vt:lpstr>Gas-phase C/O ratio in steady state disk</vt:lpstr>
      <vt:lpstr>Preliminary Results 2: Determined profiles for gas and dust surface densities</vt:lpstr>
      <vt:lpstr>PowerPoint Presentation</vt:lpstr>
      <vt:lpstr>Preliminary Results 2: Determined profiles for gas and dust surface densities</vt:lpstr>
      <vt:lpstr>PowerPoint Presentation</vt:lpstr>
      <vt:lpstr>Vapor abundance in steady state disk</vt:lpstr>
      <vt:lpstr>PowerPoint Presentation</vt:lpstr>
      <vt:lpstr>PowerPoint Presentation</vt:lpstr>
      <vt:lpstr>Private defense</vt:lpstr>
      <vt:lpstr>PowerPoint Presentation</vt:lpstr>
      <vt:lpstr>The Role of Disk Dynamics and Ice Morphology for Snowlines and the C/N/O Ratios </vt:lpstr>
    </vt:vector>
  </TitlesOfParts>
  <Company>Harvard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the Minimum Core Mass for Giant Planet Formation</dc:title>
  <dc:creator>Ana-Maria Piso</dc:creator>
  <cp:lastModifiedBy>Ana-Maria Piso</cp:lastModifiedBy>
  <cp:revision>589</cp:revision>
  <dcterms:created xsi:type="dcterms:W3CDTF">2013-05-20T23:08:21Z</dcterms:created>
  <dcterms:modified xsi:type="dcterms:W3CDTF">2016-04-24T16:02:03Z</dcterms:modified>
</cp:coreProperties>
</file>

<file path=docProps/thumbnail.jpeg>
</file>